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Anton"/>
      <p:regular r:id="rId23"/>
    </p:embeddedFont>
    <p:embeddedFont>
      <p:font typeface="Roboto Mon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196">
          <p15:clr>
            <a:srgbClr val="747775"/>
          </p15:clr>
        </p15:guide>
        <p15:guide id="2" orient="horz" pos="174">
          <p15:clr>
            <a:srgbClr val="747775"/>
          </p15:clr>
        </p15:guide>
        <p15:guide id="3" orient="horz" pos="3024">
          <p15:clr>
            <a:srgbClr val="747775"/>
          </p15:clr>
        </p15:guide>
        <p15:guide id="4" pos="5472">
          <p15:clr>
            <a:srgbClr val="747775"/>
          </p15:clr>
        </p15:guide>
        <p15:guide id="5" orient="horz" pos="668">
          <p15:clr>
            <a:srgbClr val="747775"/>
          </p15:clr>
        </p15:guide>
        <p15:guide id="6" pos="25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CC9F0BA-D33E-4212-9A08-E32981BEFECF}">
  <a:tblStyle styleId="{2CC9F0BA-D33E-4212-9A08-E32981BEFECF}"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96"/>
        <p:guide pos="174" orient="horz"/>
        <p:guide pos="3024" orient="horz"/>
        <p:guide pos="5472"/>
        <p:guide pos="668" orient="horz"/>
        <p:guide pos="25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Mono-regular.fntdata"/><Relationship Id="rId23" Type="http://schemas.openxmlformats.org/officeDocument/2006/relationships/font" Target="fonts/Anton-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Mono-italic.fntdata"/><Relationship Id="rId25" Type="http://schemas.openxmlformats.org/officeDocument/2006/relationships/font" Target="fonts/RobotoMono-bold.fntdata"/><Relationship Id="rId27" Type="http://schemas.openxmlformats.org/officeDocument/2006/relationships/font" Target="fonts/RobotoMon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jpg>
</file>

<file path=ppt/media/image13.png>
</file>

<file path=ppt/media/image14.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41b7bb40cd_6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41b7bb40cd_6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4184e71032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4184e71032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41d0bfcf4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41d0bfcf4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4184e7103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4184e7103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41b7bb40cd_6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41b7bb40cd_6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41d0bfcf4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41d0bfcf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4184e7103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4184e7103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41b7bb40cd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41b7bb40cd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41b7bb40cd_6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41b7bb40cd_6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41d0bfcf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41d0bfcf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41d0bfcf4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41d0bfcf4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41d0bfcf4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41d0bfcf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41d0bfcf4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41d0bfcf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3.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jpg"/><Relationship Id="rId4" Type="http://schemas.openxmlformats.org/officeDocument/2006/relationships/image" Target="../media/image11.jpg"/><Relationship Id="rId5" Type="http://schemas.openxmlformats.org/officeDocument/2006/relationships/image" Target="../media/image4.jpg"/><Relationship Id="rId6"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idx="1" type="subTitle"/>
          </p:nvPr>
        </p:nvSpPr>
        <p:spPr>
          <a:xfrm>
            <a:off x="2403850" y="2714200"/>
            <a:ext cx="4208700" cy="1834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1800">
                <a:solidFill>
                  <a:schemeClr val="dk1"/>
                </a:solidFill>
                <a:latin typeface="Times New Roman"/>
                <a:ea typeface="Times New Roman"/>
                <a:cs typeface="Times New Roman"/>
                <a:sym typeface="Times New Roman"/>
              </a:rPr>
              <a:t>24MAS10013		Ansuman Pujari</a:t>
            </a:r>
            <a:endParaRPr sz="1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800"/>
              <a:buNone/>
            </a:pPr>
            <a:r>
              <a:rPr lang="en" sz="1800">
                <a:solidFill>
                  <a:schemeClr val="dk1"/>
                </a:solidFill>
                <a:latin typeface="Times New Roman"/>
                <a:ea typeface="Times New Roman"/>
                <a:cs typeface="Times New Roman"/>
                <a:sym typeface="Times New Roman"/>
              </a:rPr>
              <a:t>24MAS10015		Jayesh Zope</a:t>
            </a:r>
            <a:endParaRPr sz="1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800"/>
              <a:buNone/>
            </a:pPr>
            <a:r>
              <a:rPr lang="en" sz="1800">
                <a:solidFill>
                  <a:schemeClr val="dk1"/>
                </a:solidFill>
                <a:latin typeface="Times New Roman"/>
                <a:ea typeface="Times New Roman"/>
                <a:cs typeface="Times New Roman"/>
                <a:sym typeface="Times New Roman"/>
              </a:rPr>
              <a:t>24MAS10016		Sayan Ghorai</a:t>
            </a:r>
            <a:endParaRPr sz="1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800"/>
              <a:buNone/>
            </a:pPr>
            <a:r>
              <a:rPr lang="en" sz="1800">
                <a:solidFill>
                  <a:schemeClr val="dk1"/>
                </a:solidFill>
                <a:latin typeface="Times New Roman"/>
                <a:ea typeface="Times New Roman"/>
                <a:cs typeface="Times New Roman"/>
                <a:sym typeface="Times New Roman"/>
              </a:rPr>
              <a:t>24MAS10026		Mallari Madhu</a:t>
            </a:r>
            <a:endParaRPr sz="1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800"/>
              <a:buNone/>
            </a:pPr>
            <a:r>
              <a:rPr lang="en" sz="1800">
                <a:solidFill>
                  <a:schemeClr val="dk1"/>
                </a:solidFill>
                <a:latin typeface="Times New Roman"/>
                <a:ea typeface="Times New Roman"/>
                <a:cs typeface="Times New Roman"/>
                <a:sym typeface="Times New Roman"/>
              </a:rPr>
              <a:t>24MAS10038		Vaibhav Mandavkar</a:t>
            </a:r>
            <a:endParaRPr sz="1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800"/>
              <a:buNone/>
            </a:pPr>
            <a:r>
              <a:rPr lang="en" sz="1800">
                <a:solidFill>
                  <a:schemeClr val="dk1"/>
                </a:solidFill>
                <a:latin typeface="Times New Roman"/>
                <a:ea typeface="Times New Roman"/>
                <a:cs typeface="Times New Roman"/>
                <a:sym typeface="Times New Roman"/>
              </a:rPr>
              <a:t>24MAS10050		Harshvardhan Yadav</a:t>
            </a:r>
            <a:endParaRPr sz="1800">
              <a:solidFill>
                <a:schemeClr val="dk1"/>
              </a:solidFill>
              <a:latin typeface="Times New Roman"/>
              <a:ea typeface="Times New Roman"/>
              <a:cs typeface="Times New Roman"/>
              <a:sym typeface="Times New Roman"/>
            </a:endParaRPr>
          </a:p>
        </p:txBody>
      </p:sp>
      <p:sp>
        <p:nvSpPr>
          <p:cNvPr id="55" name="Google Shape;55;p13"/>
          <p:cNvSpPr txBox="1"/>
          <p:nvPr>
            <p:ph type="ctrTitle"/>
          </p:nvPr>
        </p:nvSpPr>
        <p:spPr>
          <a:xfrm>
            <a:off x="247900" y="1514975"/>
            <a:ext cx="8520600" cy="1730700"/>
          </a:xfrm>
          <a:prstGeom prst="rect">
            <a:avLst/>
          </a:prstGeom>
          <a:noFill/>
          <a:ln>
            <a:noFill/>
          </a:ln>
          <a:effectLst>
            <a:outerShdw blurRad="57150" rotWithShape="0" algn="bl" dir="2160000" dist="76200">
              <a:schemeClr val="lt1">
                <a:alpha val="11764"/>
              </a:schemeClr>
            </a:outerShdw>
          </a:effectLst>
        </p:spPr>
        <p:txBody>
          <a:bodyPr anchorCtr="0" anchor="b" bIns="91425" lIns="91425" spcFirstLastPara="1" rIns="91425" wrap="square" tIns="91425">
            <a:normAutofit fontScale="90000"/>
          </a:bodyPr>
          <a:lstStyle/>
          <a:p>
            <a:pPr indent="0" lvl="0" marL="0" rtl="0" algn="ctr">
              <a:lnSpc>
                <a:spcPct val="115000"/>
              </a:lnSpc>
              <a:spcBef>
                <a:spcPts val="0"/>
              </a:spcBef>
              <a:spcAft>
                <a:spcPts val="0"/>
              </a:spcAft>
              <a:buNone/>
            </a:pPr>
            <a:r>
              <a:rPr b="1" lang="en" sz="2400">
                <a:solidFill>
                  <a:srgbClr val="000000"/>
                </a:solidFill>
                <a:latin typeface="Times New Roman"/>
                <a:ea typeface="Times New Roman"/>
                <a:cs typeface="Times New Roman"/>
                <a:sym typeface="Times New Roman"/>
              </a:rPr>
              <a:t>Demonstrate detection of cars, pedestrians, traffic signs, and other obstacles using YOLO v8 based model.</a:t>
            </a:r>
            <a:endParaRPr b="1" sz="2400">
              <a:solidFill>
                <a:srgbClr val="000000"/>
              </a:solidFill>
              <a:latin typeface="Times New Roman"/>
              <a:ea typeface="Times New Roman"/>
              <a:cs typeface="Times New Roman"/>
              <a:sym typeface="Times New Roman"/>
            </a:endParaRPr>
          </a:p>
          <a:p>
            <a:pPr indent="0" lvl="0" marL="0" rtl="0" algn="l">
              <a:lnSpc>
                <a:spcPct val="85000"/>
              </a:lnSpc>
              <a:spcBef>
                <a:spcPts val="0"/>
              </a:spcBef>
              <a:spcAft>
                <a:spcPts val="0"/>
              </a:spcAft>
              <a:buSzPct val="70460"/>
              <a:buNone/>
            </a:pPr>
            <a:r>
              <a:t/>
            </a:r>
            <a:endParaRPr sz="8200">
              <a:solidFill>
                <a:srgbClr val="434343"/>
              </a:solidFill>
              <a:latin typeface="Times New Roman"/>
              <a:ea typeface="Times New Roman"/>
              <a:cs typeface="Times New Roman"/>
              <a:sym typeface="Times New Roman"/>
            </a:endParaRPr>
          </a:p>
        </p:txBody>
      </p:sp>
      <p:sp>
        <p:nvSpPr>
          <p:cNvPr id="56" name="Google Shape;56;p13"/>
          <p:cNvSpPr txBox="1"/>
          <p:nvPr/>
        </p:nvSpPr>
        <p:spPr>
          <a:xfrm>
            <a:off x="1567650" y="223500"/>
            <a:ext cx="6008700" cy="11961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2300"/>
              <a:buFont typeface="Arial"/>
              <a:buNone/>
            </a:pPr>
            <a:r>
              <a:rPr b="1" lang="en" sz="3800">
                <a:solidFill>
                  <a:schemeClr val="dk1"/>
                </a:solidFill>
                <a:latin typeface="Times New Roman"/>
                <a:ea typeface="Times New Roman"/>
                <a:cs typeface="Times New Roman"/>
                <a:sym typeface="Times New Roman"/>
              </a:rPr>
              <a:t>Essentials of Deep Learning</a:t>
            </a:r>
            <a:endParaRPr b="1" sz="3800">
              <a:solidFill>
                <a:schemeClr val="dk1"/>
              </a:solidFill>
              <a:latin typeface="Times New Roman"/>
              <a:ea typeface="Times New Roman"/>
              <a:cs typeface="Times New Roman"/>
              <a:sym typeface="Times New Roman"/>
            </a:endParaRPr>
          </a:p>
          <a:p>
            <a:pPr indent="0" lvl="0" marL="0" marR="0" rtl="0" algn="ctr">
              <a:lnSpc>
                <a:spcPct val="115000"/>
              </a:lnSpc>
              <a:spcBef>
                <a:spcPts val="0"/>
              </a:spcBef>
              <a:spcAft>
                <a:spcPts val="0"/>
              </a:spcAft>
              <a:buClr>
                <a:srgbClr val="000000"/>
              </a:buClr>
              <a:buSzPts val="2300"/>
              <a:buFont typeface="Arial"/>
              <a:buNone/>
            </a:pPr>
            <a:r>
              <a:t/>
            </a:r>
            <a:endParaRPr b="1" i="0" sz="2200" u="sng"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2762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Sample yolo formatted label file</a:t>
            </a:r>
            <a:endParaRPr b="1" sz="2400">
              <a:latin typeface="Times New Roman"/>
              <a:ea typeface="Times New Roman"/>
              <a:cs typeface="Times New Roman"/>
              <a:sym typeface="Times New Roman"/>
            </a:endParaRPr>
          </a:p>
        </p:txBody>
      </p:sp>
      <p:sp>
        <p:nvSpPr>
          <p:cNvPr id="114" name="Google Shape;114;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highlight>
                  <a:schemeClr val="accent6"/>
                </a:highlight>
              </a:rPr>
              <a:t>0</a:t>
            </a:r>
            <a:r>
              <a:rPr lang="en"/>
              <a:t> </a:t>
            </a:r>
            <a:r>
              <a:rPr lang="en">
                <a:highlight>
                  <a:srgbClr val="00FF00"/>
                </a:highlight>
              </a:rPr>
              <a:t>0.490234375 0.32916666666666666 0.012109375 0.022222222222222223</a:t>
            </a:r>
            <a:endParaRPr>
              <a:highlight>
                <a:srgbClr val="00FF00"/>
              </a:highlight>
            </a:endParaRPr>
          </a:p>
          <a:p>
            <a:pPr indent="0" lvl="0" marL="0" rtl="0" algn="l">
              <a:spcBef>
                <a:spcPts val="0"/>
              </a:spcBef>
              <a:spcAft>
                <a:spcPts val="0"/>
              </a:spcAft>
              <a:buNone/>
            </a:pPr>
            <a:r>
              <a:rPr lang="en">
                <a:highlight>
                  <a:schemeClr val="accent6"/>
                </a:highlight>
              </a:rPr>
              <a:t>0</a:t>
            </a:r>
            <a:r>
              <a:rPr lang="en"/>
              <a:t> </a:t>
            </a:r>
            <a:r>
              <a:rPr lang="en">
                <a:highlight>
                  <a:srgbClr val="00FF00"/>
                </a:highlight>
              </a:rPr>
              <a:t>0.703515625 0.31527777777777777 0.044140625 0.04027777777777778</a:t>
            </a:r>
            <a:endParaRPr>
              <a:highlight>
                <a:srgbClr val="00FF00"/>
              </a:highlight>
            </a:endParaRPr>
          </a:p>
          <a:p>
            <a:pPr indent="0" lvl="0" marL="0" rtl="0" algn="l">
              <a:spcBef>
                <a:spcPts val="0"/>
              </a:spcBef>
              <a:spcAft>
                <a:spcPts val="0"/>
              </a:spcAft>
              <a:buNone/>
            </a:pPr>
            <a:r>
              <a:rPr lang="en">
                <a:highlight>
                  <a:schemeClr val="accent6"/>
                </a:highlight>
              </a:rPr>
              <a:t>0</a:t>
            </a:r>
            <a:r>
              <a:rPr lang="en"/>
              <a:t> </a:t>
            </a:r>
            <a:r>
              <a:rPr lang="en">
                <a:highlight>
                  <a:srgbClr val="00FF00"/>
                </a:highlight>
              </a:rPr>
              <a:t>0.778125 0.39166666666666666 0.1265625 0.10694444444444444</a:t>
            </a:r>
            <a:endParaRPr>
              <a:highlight>
                <a:srgbClr val="00FF00"/>
              </a:highlight>
            </a:endParaRPr>
          </a:p>
          <a:p>
            <a:pPr indent="0" lvl="0" marL="0" rtl="0" algn="l">
              <a:spcBef>
                <a:spcPts val="0"/>
              </a:spcBef>
              <a:spcAft>
                <a:spcPts val="0"/>
              </a:spcAft>
              <a:buNone/>
            </a:pPr>
            <a:r>
              <a:rPr lang="en">
                <a:highlight>
                  <a:schemeClr val="accent6"/>
                </a:highlight>
              </a:rPr>
              <a:t>0</a:t>
            </a:r>
            <a:r>
              <a:rPr lang="en"/>
              <a:t> </a:t>
            </a:r>
            <a:r>
              <a:rPr lang="en">
                <a:highlight>
                  <a:srgbClr val="00FF00"/>
                </a:highlight>
              </a:rPr>
              <a:t>0.25078125 0.38125 0.25078125 0.3784722222222222</a:t>
            </a:r>
            <a:endParaRPr>
              <a:highlight>
                <a:srgbClr val="00FF00"/>
              </a:highlight>
            </a:endParaRPr>
          </a:p>
          <a:p>
            <a:pPr indent="0" lvl="0" marL="0" rtl="0" algn="l">
              <a:spcBef>
                <a:spcPts val="0"/>
              </a:spcBef>
              <a:spcAft>
                <a:spcPts val="0"/>
              </a:spcAft>
              <a:buNone/>
            </a:pPr>
            <a:r>
              <a:rPr lang="en">
                <a:highlight>
                  <a:schemeClr val="accent6"/>
                </a:highlight>
              </a:rPr>
              <a:t>0</a:t>
            </a:r>
            <a:r>
              <a:rPr lang="en"/>
              <a:t> </a:t>
            </a:r>
            <a:r>
              <a:rPr lang="en">
                <a:highlight>
                  <a:srgbClr val="00FF00"/>
                </a:highlight>
              </a:rPr>
              <a:t>0.933984375 0.4361111111111111 0.065234375 0.1361111111111111</a:t>
            </a:r>
            <a:endParaRPr>
              <a:highlight>
                <a:srgbClr val="00FF00"/>
              </a:highlight>
            </a:endParaRPr>
          </a:p>
          <a:p>
            <a:pPr indent="0" lvl="0" marL="0" rtl="0" algn="l">
              <a:spcBef>
                <a:spcPts val="0"/>
              </a:spcBef>
              <a:spcAft>
                <a:spcPts val="0"/>
              </a:spcAft>
              <a:buNone/>
            </a:pPr>
            <a:r>
              <a:rPr lang="en">
                <a:highlight>
                  <a:schemeClr val="accent6"/>
                </a:highlight>
              </a:rPr>
              <a:t>8</a:t>
            </a:r>
            <a:r>
              <a:rPr lang="en"/>
              <a:t> </a:t>
            </a:r>
            <a:r>
              <a:rPr lang="en">
                <a:highlight>
                  <a:srgbClr val="00FF00"/>
                </a:highlight>
              </a:rPr>
              <a:t>0.724609375 0.20416666666666666 0.019921875 0.043055555555555555</a:t>
            </a:r>
            <a:endParaRPr>
              <a:highlight>
                <a:srgbClr val="00FF00"/>
              </a:highlight>
            </a:endParaRPr>
          </a:p>
          <a:p>
            <a:pPr indent="0" lvl="0" marL="0" rtl="0" algn="l">
              <a:spcBef>
                <a:spcPts val="0"/>
              </a:spcBef>
              <a:spcAft>
                <a:spcPts val="0"/>
              </a:spcAft>
              <a:buNone/>
            </a:pPr>
            <a:r>
              <a:rPr lang="en">
                <a:highlight>
                  <a:schemeClr val="accent6"/>
                </a:highlight>
              </a:rPr>
              <a:t>8</a:t>
            </a:r>
            <a:r>
              <a:rPr lang="en"/>
              <a:t> </a:t>
            </a:r>
            <a:r>
              <a:rPr lang="en">
                <a:highlight>
                  <a:srgbClr val="00FF00"/>
                </a:highlight>
              </a:rPr>
              <a:t>0.515625 0.22361111111111112 0.0171875 0.013888888888888888</a:t>
            </a:r>
            <a:endParaRPr>
              <a:highlight>
                <a:srgbClr val="00FF00"/>
              </a:highlight>
            </a:endParaRPr>
          </a:p>
          <a:p>
            <a:pPr indent="0" lvl="0" marL="0" rtl="0" algn="l">
              <a:spcBef>
                <a:spcPts val="0"/>
              </a:spcBef>
              <a:spcAft>
                <a:spcPts val="0"/>
              </a:spcAft>
              <a:buNone/>
            </a:pPr>
            <a:r>
              <a:t/>
            </a:r>
            <a:endParaRPr>
              <a:highlight>
                <a:schemeClr val="dk1"/>
              </a:highlight>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We have class 0 : cars and class 8 : traffic signs with its bounding box co-ordinates</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2762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Clr>
                <a:schemeClr val="dk1"/>
              </a:buClr>
              <a:buSzPts val="1100"/>
              <a:buFont typeface="Arial"/>
              <a:buNone/>
            </a:pPr>
            <a:r>
              <a:rPr b="1" lang="en" sz="2400">
                <a:latin typeface="Times New Roman"/>
                <a:ea typeface="Times New Roman"/>
                <a:cs typeface="Times New Roman"/>
                <a:sym typeface="Times New Roman"/>
              </a:rPr>
              <a:t>Model Training </a:t>
            </a:r>
            <a:endParaRPr sz="2400">
              <a:latin typeface="Times New Roman"/>
              <a:ea typeface="Times New Roman"/>
              <a:cs typeface="Times New Roman"/>
              <a:sym typeface="Times New Roman"/>
            </a:endParaRPr>
          </a:p>
        </p:txBody>
      </p:sp>
      <p:sp>
        <p:nvSpPr>
          <p:cNvPr id="120" name="Google Shape;120;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1200"/>
              </a:spcBef>
              <a:spcAft>
                <a:spcPts val="0"/>
              </a:spcAft>
              <a:buSzPts val="770"/>
              <a:buNone/>
            </a:pPr>
            <a:r>
              <a:rPr lang="en" sz="1200">
                <a:solidFill>
                  <a:srgbClr val="1AB1CD"/>
                </a:solidFill>
                <a:latin typeface="Roboto Mono"/>
                <a:ea typeface="Roboto Mono"/>
                <a:cs typeface="Roboto Mono"/>
                <a:sym typeface="Roboto Mono"/>
              </a:rPr>
              <a:t>model</a:t>
            </a:r>
            <a:r>
              <a:rPr lang="en" sz="1200">
                <a:solidFill>
                  <a:srgbClr val="000000"/>
                </a:solidFill>
                <a:latin typeface="Roboto Mono"/>
                <a:ea typeface="Roboto Mono"/>
                <a:cs typeface="Roboto Mono"/>
                <a:sym typeface="Roboto Mono"/>
              </a:rPr>
              <a:t> </a:t>
            </a:r>
            <a:r>
              <a:rPr b="1" lang="en" sz="1200">
                <a:solidFill>
                  <a:srgbClr val="EE11FF"/>
                </a:solidFill>
                <a:latin typeface="Roboto Mono"/>
                <a:ea typeface="Roboto Mono"/>
                <a:cs typeface="Roboto Mono"/>
                <a:sym typeface="Roboto Mono"/>
              </a:rPr>
              <a:t>=</a:t>
            </a:r>
            <a:r>
              <a:rPr lang="en" sz="1200">
                <a:solidFill>
                  <a:srgbClr val="000000"/>
                </a:solidFill>
                <a:latin typeface="Roboto Mono"/>
                <a:ea typeface="Roboto Mono"/>
                <a:cs typeface="Roboto Mono"/>
                <a:sym typeface="Roboto Mono"/>
              </a:rPr>
              <a:t> </a:t>
            </a:r>
            <a:r>
              <a:rPr lang="en" sz="1200">
                <a:solidFill>
                  <a:srgbClr val="1AB1CD"/>
                </a:solidFill>
                <a:latin typeface="Roboto Mono"/>
                <a:ea typeface="Roboto Mono"/>
                <a:cs typeface="Roboto Mono"/>
                <a:sym typeface="Roboto Mono"/>
              </a:rPr>
              <a:t>YOLO</a:t>
            </a:r>
            <a:r>
              <a:rPr lang="en" sz="1200">
                <a:solidFill>
                  <a:srgbClr val="000000"/>
                </a:solidFill>
                <a:latin typeface="Roboto Mono"/>
                <a:ea typeface="Roboto Mono"/>
                <a:cs typeface="Roboto Mono"/>
                <a:sym typeface="Roboto Mono"/>
              </a:rPr>
              <a:t>(</a:t>
            </a:r>
            <a:r>
              <a:rPr lang="en" sz="1200">
                <a:solidFill>
                  <a:srgbClr val="A01010"/>
                </a:solidFill>
                <a:latin typeface="Roboto Mono"/>
                <a:ea typeface="Roboto Mono"/>
                <a:cs typeface="Roboto Mono"/>
                <a:sym typeface="Roboto Mono"/>
              </a:rPr>
              <a:t>'yolov8n.pt'</a:t>
            </a:r>
            <a:r>
              <a:rPr lang="en" sz="1200">
                <a:solidFill>
                  <a:srgbClr val="000000"/>
                </a:solidFill>
                <a:latin typeface="Roboto Mono"/>
                <a:ea typeface="Roboto Mono"/>
                <a:cs typeface="Roboto Mono"/>
                <a:sym typeface="Roboto Mono"/>
              </a:rPr>
              <a:t>) </a:t>
            </a:r>
            <a:r>
              <a:rPr i="1" lang="en" sz="1200">
                <a:solidFill>
                  <a:srgbClr val="A05000"/>
                </a:solidFill>
                <a:latin typeface="Roboto Mono"/>
                <a:ea typeface="Roboto Mono"/>
                <a:cs typeface="Roboto Mono"/>
                <a:sym typeface="Roboto Mono"/>
              </a:rPr>
              <a:t># Select specific YOLO model ‘n’ is for nano</a:t>
            </a:r>
            <a:endParaRPr sz="1200">
              <a:solidFill>
                <a:srgbClr val="000000"/>
              </a:solidFill>
              <a:latin typeface="Roboto Mono"/>
              <a:ea typeface="Roboto Mono"/>
              <a:cs typeface="Roboto Mono"/>
              <a:sym typeface="Roboto Mono"/>
            </a:endParaRPr>
          </a:p>
          <a:p>
            <a:pPr indent="0" lvl="0" marL="0" rtl="0" algn="l">
              <a:lnSpc>
                <a:spcPct val="95000"/>
              </a:lnSpc>
              <a:spcBef>
                <a:spcPts val="1200"/>
              </a:spcBef>
              <a:spcAft>
                <a:spcPts val="0"/>
              </a:spcAft>
              <a:buSzPts val="770"/>
              <a:buNone/>
            </a:pPr>
            <a:r>
              <a:t/>
            </a:r>
            <a:endParaRPr sz="1200">
              <a:solidFill>
                <a:srgbClr val="000000"/>
              </a:solidFill>
              <a:latin typeface="Roboto Mono"/>
              <a:ea typeface="Roboto Mono"/>
              <a:cs typeface="Roboto Mono"/>
              <a:sym typeface="Roboto Mono"/>
            </a:endParaRPr>
          </a:p>
          <a:p>
            <a:pPr indent="0" lvl="0" marL="0" rtl="0" algn="l">
              <a:lnSpc>
                <a:spcPct val="95000"/>
              </a:lnSpc>
              <a:spcBef>
                <a:spcPts val="1200"/>
              </a:spcBef>
              <a:spcAft>
                <a:spcPts val="0"/>
              </a:spcAft>
              <a:buSzPts val="770"/>
              <a:buNone/>
            </a:pPr>
            <a:r>
              <a:rPr lang="en" sz="1200">
                <a:solidFill>
                  <a:srgbClr val="1AB1CD"/>
                </a:solidFill>
                <a:latin typeface="Roboto Mono"/>
                <a:ea typeface="Roboto Mono"/>
                <a:cs typeface="Roboto Mono"/>
                <a:sym typeface="Roboto Mono"/>
              </a:rPr>
              <a:t>results</a:t>
            </a:r>
            <a:r>
              <a:rPr lang="en" sz="1200">
                <a:solidFill>
                  <a:srgbClr val="000000"/>
                </a:solidFill>
                <a:latin typeface="Roboto Mono"/>
                <a:ea typeface="Roboto Mono"/>
                <a:cs typeface="Roboto Mono"/>
                <a:sym typeface="Roboto Mono"/>
              </a:rPr>
              <a:t> </a:t>
            </a:r>
            <a:r>
              <a:rPr b="1" lang="en" sz="1200">
                <a:solidFill>
                  <a:srgbClr val="EE11FF"/>
                </a:solidFill>
                <a:latin typeface="Roboto Mono"/>
                <a:ea typeface="Roboto Mono"/>
                <a:cs typeface="Roboto Mono"/>
                <a:sym typeface="Roboto Mono"/>
              </a:rPr>
              <a:t>=</a:t>
            </a:r>
            <a:r>
              <a:rPr lang="en" sz="1200">
                <a:solidFill>
                  <a:srgbClr val="000000"/>
                </a:solidFill>
                <a:latin typeface="Roboto Mono"/>
                <a:ea typeface="Roboto Mono"/>
                <a:cs typeface="Roboto Mono"/>
                <a:sym typeface="Roboto Mono"/>
              </a:rPr>
              <a:t> </a:t>
            </a:r>
            <a:r>
              <a:rPr lang="en" sz="1200">
                <a:solidFill>
                  <a:srgbClr val="1AB1CD"/>
                </a:solidFill>
                <a:latin typeface="Roboto Mono"/>
                <a:ea typeface="Roboto Mono"/>
                <a:cs typeface="Roboto Mono"/>
                <a:sym typeface="Roboto Mono"/>
              </a:rPr>
              <a:t>model</a:t>
            </a:r>
            <a:r>
              <a:rPr lang="en" sz="1200">
                <a:solidFill>
                  <a:srgbClr val="000000"/>
                </a:solidFill>
                <a:latin typeface="Roboto Mono"/>
                <a:ea typeface="Roboto Mono"/>
                <a:cs typeface="Roboto Mono"/>
                <a:sym typeface="Roboto Mono"/>
              </a:rPr>
              <a:t>.</a:t>
            </a:r>
            <a:r>
              <a:rPr lang="en" sz="1200">
                <a:solidFill>
                  <a:srgbClr val="572000"/>
                </a:solidFill>
                <a:latin typeface="Roboto Mono"/>
                <a:ea typeface="Roboto Mono"/>
                <a:cs typeface="Roboto Mono"/>
                <a:sym typeface="Roboto Mono"/>
              </a:rPr>
              <a:t>train</a:t>
            </a:r>
            <a:r>
              <a:rPr lang="en" sz="1200">
                <a:solidFill>
                  <a:srgbClr val="000000"/>
                </a:solidFill>
                <a:latin typeface="Roboto Mono"/>
                <a:ea typeface="Roboto Mono"/>
                <a:cs typeface="Roboto Mono"/>
                <a:sym typeface="Roboto Mono"/>
              </a:rPr>
              <a:t>(</a:t>
            </a:r>
            <a:endParaRPr sz="1200">
              <a:solidFill>
                <a:srgbClr val="000000"/>
              </a:solidFill>
              <a:latin typeface="Roboto Mono"/>
              <a:ea typeface="Roboto Mono"/>
              <a:cs typeface="Roboto Mono"/>
              <a:sym typeface="Roboto Mono"/>
            </a:endParaRPr>
          </a:p>
          <a:p>
            <a:pPr indent="0" lvl="0" marL="0" rtl="0" algn="l">
              <a:lnSpc>
                <a:spcPct val="95000"/>
              </a:lnSpc>
              <a:spcBef>
                <a:spcPts val="1200"/>
              </a:spcBef>
              <a:spcAft>
                <a:spcPts val="0"/>
              </a:spcAft>
              <a:buSzPts val="770"/>
              <a:buNone/>
            </a:pPr>
            <a:r>
              <a:rPr lang="en" sz="1200">
                <a:solidFill>
                  <a:srgbClr val="000000"/>
                </a:solidFill>
                <a:latin typeface="Roboto Mono"/>
                <a:ea typeface="Roboto Mono"/>
                <a:cs typeface="Roboto Mono"/>
                <a:sym typeface="Roboto Mono"/>
              </a:rPr>
              <a:t>    </a:t>
            </a:r>
            <a:r>
              <a:rPr lang="en" sz="1200">
                <a:solidFill>
                  <a:srgbClr val="1AB1CD"/>
                </a:solidFill>
                <a:latin typeface="Roboto Mono"/>
                <a:ea typeface="Roboto Mono"/>
                <a:cs typeface="Roboto Mono"/>
                <a:sym typeface="Roboto Mono"/>
              </a:rPr>
              <a:t>data</a:t>
            </a:r>
            <a:r>
              <a:rPr b="1" lang="en" sz="1200">
                <a:solidFill>
                  <a:srgbClr val="EE11FF"/>
                </a:solidFill>
                <a:latin typeface="Roboto Mono"/>
                <a:ea typeface="Roboto Mono"/>
                <a:cs typeface="Roboto Mono"/>
                <a:sym typeface="Roboto Mono"/>
              </a:rPr>
              <a:t>=</a:t>
            </a:r>
            <a:r>
              <a:rPr lang="en" sz="1200">
                <a:solidFill>
                  <a:srgbClr val="A01010"/>
                </a:solidFill>
                <a:latin typeface="Roboto Mono"/>
                <a:ea typeface="Roboto Mono"/>
                <a:cs typeface="Roboto Mono"/>
                <a:sym typeface="Roboto Mono"/>
              </a:rPr>
              <a:t>'mydata.yml'</a:t>
            </a:r>
            <a:r>
              <a:rPr lang="en" sz="1200">
                <a:solidFill>
                  <a:srgbClr val="000000"/>
                </a:solidFill>
                <a:latin typeface="Roboto Mono"/>
                <a:ea typeface="Roboto Mono"/>
                <a:cs typeface="Roboto Mono"/>
                <a:sym typeface="Roboto Mono"/>
              </a:rPr>
              <a:t>,   </a:t>
            </a:r>
            <a:r>
              <a:rPr i="1" lang="en" sz="1200">
                <a:solidFill>
                  <a:srgbClr val="A05000"/>
                </a:solidFill>
                <a:latin typeface="Roboto Mono"/>
                <a:ea typeface="Roboto Mono"/>
                <a:cs typeface="Roboto Mono"/>
                <a:sym typeface="Roboto Mono"/>
              </a:rPr>
              <a:t>#pass .yml which should contain train and val path and classes </a:t>
            </a:r>
            <a:endParaRPr sz="1200">
              <a:solidFill>
                <a:srgbClr val="000000"/>
              </a:solidFill>
              <a:latin typeface="Roboto Mono"/>
              <a:ea typeface="Roboto Mono"/>
              <a:cs typeface="Roboto Mono"/>
              <a:sym typeface="Roboto Mono"/>
            </a:endParaRPr>
          </a:p>
          <a:p>
            <a:pPr indent="0" lvl="0" marL="0" rtl="0" algn="l">
              <a:lnSpc>
                <a:spcPct val="95000"/>
              </a:lnSpc>
              <a:spcBef>
                <a:spcPts val="1200"/>
              </a:spcBef>
              <a:spcAft>
                <a:spcPts val="0"/>
              </a:spcAft>
              <a:buSzPts val="770"/>
              <a:buNone/>
            </a:pPr>
            <a:r>
              <a:rPr lang="en" sz="1200">
                <a:solidFill>
                  <a:srgbClr val="000000"/>
                </a:solidFill>
                <a:latin typeface="Roboto Mono"/>
                <a:ea typeface="Roboto Mono"/>
                <a:cs typeface="Roboto Mono"/>
                <a:sym typeface="Roboto Mono"/>
              </a:rPr>
              <a:t>    </a:t>
            </a:r>
            <a:r>
              <a:rPr lang="en" sz="1200">
                <a:solidFill>
                  <a:srgbClr val="1AB1CD"/>
                </a:solidFill>
                <a:latin typeface="Roboto Mono"/>
                <a:ea typeface="Roboto Mono"/>
                <a:cs typeface="Roboto Mono"/>
                <a:sym typeface="Roboto Mono"/>
              </a:rPr>
              <a:t>imgsz</a:t>
            </a:r>
            <a:r>
              <a:rPr b="1" lang="en" sz="1200">
                <a:solidFill>
                  <a:srgbClr val="EE11FF"/>
                </a:solidFill>
                <a:latin typeface="Roboto Mono"/>
                <a:ea typeface="Roboto Mono"/>
                <a:cs typeface="Roboto Mono"/>
                <a:sym typeface="Roboto Mono"/>
              </a:rPr>
              <a:t>=</a:t>
            </a:r>
            <a:r>
              <a:rPr lang="en" sz="1200">
                <a:solidFill>
                  <a:srgbClr val="106040"/>
                </a:solidFill>
                <a:latin typeface="Roboto Mono"/>
                <a:ea typeface="Roboto Mono"/>
                <a:cs typeface="Roboto Mono"/>
                <a:sym typeface="Roboto Mono"/>
              </a:rPr>
              <a:t>640</a:t>
            </a:r>
            <a:r>
              <a:rPr lang="en" sz="1200">
                <a:solidFill>
                  <a:srgbClr val="000000"/>
                </a:solidFill>
                <a:latin typeface="Roboto Mono"/>
                <a:ea typeface="Roboto Mono"/>
                <a:cs typeface="Roboto Mono"/>
                <a:sym typeface="Roboto Mono"/>
              </a:rPr>
              <a:t>,</a:t>
            </a:r>
            <a:endParaRPr sz="1200">
              <a:solidFill>
                <a:srgbClr val="000000"/>
              </a:solidFill>
              <a:latin typeface="Roboto Mono"/>
              <a:ea typeface="Roboto Mono"/>
              <a:cs typeface="Roboto Mono"/>
              <a:sym typeface="Roboto Mono"/>
            </a:endParaRPr>
          </a:p>
          <a:p>
            <a:pPr indent="0" lvl="0" marL="0" rtl="0" algn="l">
              <a:lnSpc>
                <a:spcPct val="95000"/>
              </a:lnSpc>
              <a:spcBef>
                <a:spcPts val="1200"/>
              </a:spcBef>
              <a:spcAft>
                <a:spcPts val="0"/>
              </a:spcAft>
              <a:buSzPts val="770"/>
              <a:buNone/>
            </a:pPr>
            <a:r>
              <a:rPr lang="en" sz="1200">
                <a:solidFill>
                  <a:srgbClr val="000000"/>
                </a:solidFill>
                <a:latin typeface="Roboto Mono"/>
                <a:ea typeface="Roboto Mono"/>
                <a:cs typeface="Roboto Mono"/>
                <a:sym typeface="Roboto Mono"/>
              </a:rPr>
              <a:t>    </a:t>
            </a:r>
            <a:r>
              <a:rPr lang="en" sz="1200">
                <a:solidFill>
                  <a:srgbClr val="1AB1CD"/>
                </a:solidFill>
                <a:latin typeface="Roboto Mono"/>
                <a:ea typeface="Roboto Mono"/>
                <a:cs typeface="Roboto Mono"/>
                <a:sym typeface="Roboto Mono"/>
              </a:rPr>
              <a:t>epochs</a:t>
            </a:r>
            <a:r>
              <a:rPr b="1" lang="en" sz="1200">
                <a:solidFill>
                  <a:srgbClr val="EE11FF"/>
                </a:solidFill>
                <a:latin typeface="Roboto Mono"/>
                <a:ea typeface="Roboto Mono"/>
                <a:cs typeface="Roboto Mono"/>
                <a:sym typeface="Roboto Mono"/>
              </a:rPr>
              <a:t>=</a:t>
            </a:r>
            <a:r>
              <a:rPr lang="en" sz="1200">
                <a:solidFill>
                  <a:srgbClr val="106040"/>
                </a:solidFill>
                <a:latin typeface="Roboto Mono"/>
                <a:ea typeface="Roboto Mono"/>
                <a:cs typeface="Roboto Mono"/>
                <a:sym typeface="Roboto Mono"/>
              </a:rPr>
              <a:t>10</a:t>
            </a:r>
            <a:r>
              <a:rPr lang="en" sz="1200">
                <a:solidFill>
                  <a:srgbClr val="000000"/>
                </a:solidFill>
                <a:latin typeface="Roboto Mono"/>
                <a:ea typeface="Roboto Mono"/>
                <a:cs typeface="Roboto Mono"/>
                <a:sym typeface="Roboto Mono"/>
              </a:rPr>
              <a:t>,</a:t>
            </a:r>
            <a:endParaRPr sz="1200">
              <a:solidFill>
                <a:srgbClr val="000000"/>
              </a:solidFill>
              <a:latin typeface="Roboto Mono"/>
              <a:ea typeface="Roboto Mono"/>
              <a:cs typeface="Roboto Mono"/>
              <a:sym typeface="Roboto Mono"/>
            </a:endParaRPr>
          </a:p>
          <a:p>
            <a:pPr indent="0" lvl="0" marL="0" rtl="0" algn="l">
              <a:lnSpc>
                <a:spcPct val="95000"/>
              </a:lnSpc>
              <a:spcBef>
                <a:spcPts val="1200"/>
              </a:spcBef>
              <a:spcAft>
                <a:spcPts val="0"/>
              </a:spcAft>
              <a:buSzPts val="770"/>
              <a:buNone/>
            </a:pPr>
            <a:r>
              <a:rPr lang="en" sz="1200">
                <a:solidFill>
                  <a:srgbClr val="000000"/>
                </a:solidFill>
                <a:latin typeface="Roboto Mono"/>
                <a:ea typeface="Roboto Mono"/>
                <a:cs typeface="Roboto Mono"/>
                <a:sym typeface="Roboto Mono"/>
              </a:rPr>
              <a:t>    </a:t>
            </a:r>
            <a:r>
              <a:rPr lang="en" sz="1200">
                <a:solidFill>
                  <a:srgbClr val="1AB1CD"/>
                </a:solidFill>
                <a:latin typeface="Roboto Mono"/>
                <a:ea typeface="Roboto Mono"/>
                <a:cs typeface="Roboto Mono"/>
                <a:sym typeface="Roboto Mono"/>
              </a:rPr>
              <a:t>batch</a:t>
            </a:r>
            <a:r>
              <a:rPr b="1" lang="en" sz="1200">
                <a:solidFill>
                  <a:srgbClr val="EE11FF"/>
                </a:solidFill>
                <a:latin typeface="Roboto Mono"/>
                <a:ea typeface="Roboto Mono"/>
                <a:cs typeface="Roboto Mono"/>
                <a:sym typeface="Roboto Mono"/>
              </a:rPr>
              <a:t>=</a:t>
            </a:r>
            <a:r>
              <a:rPr lang="en" sz="1200">
                <a:solidFill>
                  <a:srgbClr val="106040"/>
                </a:solidFill>
                <a:latin typeface="Roboto Mono"/>
                <a:ea typeface="Roboto Mono"/>
                <a:cs typeface="Roboto Mono"/>
                <a:sym typeface="Roboto Mono"/>
              </a:rPr>
              <a:t>32</a:t>
            </a:r>
            <a:r>
              <a:rPr lang="en" sz="1200">
                <a:solidFill>
                  <a:srgbClr val="000000"/>
                </a:solidFill>
                <a:latin typeface="Roboto Mono"/>
                <a:ea typeface="Roboto Mono"/>
                <a:cs typeface="Roboto Mono"/>
                <a:sym typeface="Roboto Mono"/>
              </a:rPr>
              <a:t>,</a:t>
            </a:r>
            <a:endParaRPr sz="1200">
              <a:solidFill>
                <a:srgbClr val="000000"/>
              </a:solidFill>
              <a:latin typeface="Roboto Mono"/>
              <a:ea typeface="Roboto Mono"/>
              <a:cs typeface="Roboto Mono"/>
              <a:sym typeface="Roboto Mono"/>
            </a:endParaRPr>
          </a:p>
          <a:p>
            <a:pPr indent="0" lvl="0" marL="0" rtl="0" algn="l">
              <a:lnSpc>
                <a:spcPct val="95000"/>
              </a:lnSpc>
              <a:spcBef>
                <a:spcPts val="1200"/>
              </a:spcBef>
              <a:spcAft>
                <a:spcPts val="0"/>
              </a:spcAft>
              <a:buSzPts val="770"/>
              <a:buNone/>
            </a:pPr>
            <a:r>
              <a:rPr lang="en" sz="1200">
                <a:solidFill>
                  <a:srgbClr val="000000"/>
                </a:solidFill>
                <a:latin typeface="Roboto Mono"/>
                <a:ea typeface="Roboto Mono"/>
                <a:cs typeface="Roboto Mono"/>
                <a:sym typeface="Roboto Mono"/>
              </a:rPr>
              <a:t>    </a:t>
            </a:r>
            <a:r>
              <a:rPr lang="en" sz="1200">
                <a:solidFill>
                  <a:srgbClr val="1AB1CD"/>
                </a:solidFill>
                <a:latin typeface="Roboto Mono"/>
                <a:ea typeface="Roboto Mono"/>
                <a:cs typeface="Roboto Mono"/>
                <a:sym typeface="Roboto Mono"/>
              </a:rPr>
              <a:t>name</a:t>
            </a:r>
            <a:r>
              <a:rPr b="1" lang="en" sz="1200">
                <a:solidFill>
                  <a:srgbClr val="EE11FF"/>
                </a:solidFill>
                <a:latin typeface="Roboto Mono"/>
                <a:ea typeface="Roboto Mono"/>
                <a:cs typeface="Roboto Mono"/>
                <a:sym typeface="Roboto Mono"/>
              </a:rPr>
              <a:t>=</a:t>
            </a:r>
            <a:r>
              <a:rPr lang="en" sz="1200">
                <a:solidFill>
                  <a:srgbClr val="A01010"/>
                </a:solidFill>
                <a:latin typeface="Roboto Mono"/>
                <a:ea typeface="Roboto Mono"/>
                <a:cs typeface="Roboto Mono"/>
                <a:sym typeface="Roboto Mono"/>
              </a:rPr>
              <a:t>'yolov8n_custom'</a:t>
            </a:r>
            <a:r>
              <a:rPr lang="en" sz="1200">
                <a:solidFill>
                  <a:srgbClr val="000000"/>
                </a:solidFill>
                <a:latin typeface="Roboto Mono"/>
                <a:ea typeface="Roboto Mono"/>
                <a:cs typeface="Roboto Mono"/>
                <a:sym typeface="Roboto Mono"/>
              </a:rPr>
              <a:t>,</a:t>
            </a:r>
            <a:endParaRPr sz="1200">
              <a:solidFill>
                <a:srgbClr val="000000"/>
              </a:solidFill>
              <a:latin typeface="Roboto Mono"/>
              <a:ea typeface="Roboto Mono"/>
              <a:cs typeface="Roboto Mono"/>
              <a:sym typeface="Roboto Mono"/>
            </a:endParaRPr>
          </a:p>
          <a:p>
            <a:pPr indent="0" lvl="0" marL="0" rtl="0" algn="l">
              <a:lnSpc>
                <a:spcPct val="95000"/>
              </a:lnSpc>
              <a:spcBef>
                <a:spcPts val="1200"/>
              </a:spcBef>
              <a:spcAft>
                <a:spcPts val="0"/>
              </a:spcAft>
              <a:buSzPts val="770"/>
              <a:buNone/>
            </a:pPr>
            <a:r>
              <a:rPr lang="en" sz="1200">
                <a:solidFill>
                  <a:srgbClr val="000000"/>
                </a:solidFill>
                <a:latin typeface="Roboto Mono"/>
                <a:ea typeface="Roboto Mono"/>
                <a:cs typeface="Roboto Mono"/>
                <a:sym typeface="Roboto Mono"/>
              </a:rPr>
              <a:t>)</a:t>
            </a:r>
            <a:endParaRPr sz="1200">
              <a:solidFill>
                <a:srgbClr val="000000"/>
              </a:solidFill>
              <a:latin typeface="Roboto Mono"/>
              <a:ea typeface="Roboto Mono"/>
              <a:cs typeface="Roboto Mono"/>
              <a:sym typeface="Roboto Mono"/>
            </a:endParaRPr>
          </a:p>
          <a:p>
            <a:pPr indent="0" lvl="0" marL="0" rtl="0" algn="l">
              <a:lnSpc>
                <a:spcPct val="95000"/>
              </a:lnSpc>
              <a:spcBef>
                <a:spcPts val="1200"/>
              </a:spcBef>
              <a:spcAft>
                <a:spcPts val="0"/>
              </a:spcAft>
              <a:buSzPts val="770"/>
              <a:buNone/>
            </a:pPr>
            <a:r>
              <a:t/>
            </a:r>
            <a:endParaRPr sz="126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graphicFrame>
        <p:nvGraphicFramePr>
          <p:cNvPr id="125" name="Google Shape;125;p24"/>
          <p:cNvGraphicFramePr/>
          <p:nvPr/>
        </p:nvGraphicFramePr>
        <p:xfrm>
          <a:off x="2082263" y="527625"/>
          <a:ext cx="3000000" cy="3000000"/>
        </p:xfrm>
        <a:graphic>
          <a:graphicData uri="http://schemas.openxmlformats.org/drawingml/2006/table">
            <a:tbl>
              <a:tblPr>
                <a:noFill/>
                <a:tableStyleId>{2CC9F0BA-D33E-4212-9A08-E32981BEFECF}</a:tableStyleId>
              </a:tblPr>
              <a:tblGrid>
                <a:gridCol w="1630950"/>
                <a:gridCol w="1096925"/>
                <a:gridCol w="1082500"/>
                <a:gridCol w="1169100"/>
              </a:tblGrid>
              <a:tr h="301850">
                <a:tc>
                  <a:txBody>
                    <a:bodyPr/>
                    <a:lstStyle/>
                    <a:p>
                      <a:pPr indent="0" lvl="0" marL="0" rtl="0" algn="l">
                        <a:lnSpc>
                          <a:spcPct val="115000"/>
                        </a:lnSpc>
                        <a:spcBef>
                          <a:spcPts val="0"/>
                        </a:spcBef>
                        <a:spcAft>
                          <a:spcPts val="0"/>
                        </a:spcAft>
                        <a:buNone/>
                      </a:pPr>
                      <a:r>
                        <a:rPr b="1" lang="en" sz="1300"/>
                        <a:t>Metric</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DBDBD"/>
                    </a:solidFill>
                  </a:tcPr>
                </a:tc>
                <a:tc>
                  <a:txBody>
                    <a:bodyPr/>
                    <a:lstStyle/>
                    <a:p>
                      <a:pPr indent="0" lvl="0" marL="0" rtl="0" algn="l">
                        <a:lnSpc>
                          <a:spcPct val="115000"/>
                        </a:lnSpc>
                        <a:spcBef>
                          <a:spcPts val="0"/>
                        </a:spcBef>
                        <a:spcAft>
                          <a:spcPts val="0"/>
                        </a:spcAft>
                        <a:buNone/>
                      </a:pPr>
                      <a:r>
                        <a:rPr b="1" lang="en" sz="1300"/>
                        <a:t>YOLOv8m</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DBDBD"/>
                    </a:solidFill>
                  </a:tcPr>
                </a:tc>
                <a:tc>
                  <a:txBody>
                    <a:bodyPr/>
                    <a:lstStyle/>
                    <a:p>
                      <a:pPr indent="0" lvl="0" marL="0" rtl="0" algn="l">
                        <a:lnSpc>
                          <a:spcPct val="115000"/>
                        </a:lnSpc>
                        <a:spcBef>
                          <a:spcPts val="0"/>
                        </a:spcBef>
                        <a:spcAft>
                          <a:spcPts val="0"/>
                        </a:spcAft>
                        <a:buNone/>
                      </a:pPr>
                      <a:r>
                        <a:rPr b="1" lang="en" sz="1300"/>
                        <a:t>YOLOv8s</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DBDBD"/>
                    </a:solidFill>
                  </a:tcPr>
                </a:tc>
                <a:tc>
                  <a:txBody>
                    <a:bodyPr/>
                    <a:lstStyle/>
                    <a:p>
                      <a:pPr indent="0" lvl="0" marL="0" rtl="0" algn="l">
                        <a:lnSpc>
                          <a:spcPct val="115000"/>
                        </a:lnSpc>
                        <a:spcBef>
                          <a:spcPts val="0"/>
                        </a:spcBef>
                        <a:spcAft>
                          <a:spcPts val="0"/>
                        </a:spcAft>
                        <a:buNone/>
                      </a:pPr>
                      <a:r>
                        <a:rPr b="1" lang="en" sz="1300"/>
                        <a:t>YOLOv8n</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DBDBD"/>
                    </a:solidFill>
                  </a:tcPr>
                </a:tc>
              </a:tr>
              <a:tr h="301850">
                <a:tc>
                  <a:txBody>
                    <a:bodyPr/>
                    <a:lstStyle/>
                    <a:p>
                      <a:pPr indent="0" lvl="0" marL="0" rtl="0" algn="l">
                        <a:lnSpc>
                          <a:spcPct val="115000"/>
                        </a:lnSpc>
                        <a:spcBef>
                          <a:spcPts val="0"/>
                        </a:spcBef>
                        <a:spcAft>
                          <a:spcPts val="0"/>
                        </a:spcAft>
                        <a:buNone/>
                      </a:pPr>
                      <a:r>
                        <a:rPr b="1" lang="en" sz="1300"/>
                        <a:t>Precision</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300"/>
                        <a:t>0.553</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3C47D"/>
                    </a:solidFill>
                  </a:tcPr>
                </a:tc>
                <a:tc>
                  <a:txBody>
                    <a:bodyPr/>
                    <a:lstStyle/>
                    <a:p>
                      <a:pPr indent="0" lvl="0" marL="0" rtl="0" algn="l">
                        <a:lnSpc>
                          <a:spcPct val="115000"/>
                        </a:lnSpc>
                        <a:spcBef>
                          <a:spcPts val="0"/>
                        </a:spcBef>
                        <a:spcAft>
                          <a:spcPts val="0"/>
                        </a:spcAft>
                        <a:buNone/>
                      </a:pPr>
                      <a:r>
                        <a:rPr lang="en" sz="1300"/>
                        <a:t>0.33</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300"/>
                        <a:t>0.225</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01850">
                <a:tc>
                  <a:txBody>
                    <a:bodyPr/>
                    <a:lstStyle/>
                    <a:p>
                      <a:pPr indent="0" lvl="0" marL="0" rtl="0" algn="l">
                        <a:lnSpc>
                          <a:spcPct val="115000"/>
                        </a:lnSpc>
                        <a:spcBef>
                          <a:spcPts val="0"/>
                        </a:spcBef>
                        <a:spcAft>
                          <a:spcPts val="0"/>
                        </a:spcAft>
                        <a:buNone/>
                      </a:pPr>
                      <a:r>
                        <a:rPr b="1" lang="en" sz="1300"/>
                        <a:t>Recall</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lang="en" sz="1300"/>
                        <a:t>0.298</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3C47D"/>
                    </a:solidFill>
                  </a:tcPr>
                </a:tc>
                <a:tc>
                  <a:txBody>
                    <a:bodyPr/>
                    <a:lstStyle/>
                    <a:p>
                      <a:pPr indent="0" lvl="0" marL="0" rtl="0" algn="l">
                        <a:lnSpc>
                          <a:spcPct val="115000"/>
                        </a:lnSpc>
                        <a:spcBef>
                          <a:spcPts val="0"/>
                        </a:spcBef>
                        <a:spcAft>
                          <a:spcPts val="0"/>
                        </a:spcAft>
                        <a:buNone/>
                      </a:pPr>
                      <a:r>
                        <a:rPr lang="en" sz="1300"/>
                        <a:t>0.24</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lang="en" sz="1300"/>
                        <a:t>0.198</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301850">
                <a:tc>
                  <a:txBody>
                    <a:bodyPr/>
                    <a:lstStyle/>
                    <a:p>
                      <a:pPr indent="0" lvl="0" marL="0" rtl="0" algn="l">
                        <a:lnSpc>
                          <a:spcPct val="115000"/>
                        </a:lnSpc>
                        <a:spcBef>
                          <a:spcPts val="0"/>
                        </a:spcBef>
                        <a:spcAft>
                          <a:spcPts val="0"/>
                        </a:spcAft>
                        <a:buNone/>
                      </a:pPr>
                      <a:r>
                        <a:rPr b="1" lang="en" sz="1300"/>
                        <a:t>mAP50</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300"/>
                        <a:t>0.302</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3C47D"/>
                    </a:solidFill>
                  </a:tcPr>
                </a:tc>
                <a:tc>
                  <a:txBody>
                    <a:bodyPr/>
                    <a:lstStyle/>
                    <a:p>
                      <a:pPr indent="0" lvl="0" marL="0" rtl="0" algn="l">
                        <a:lnSpc>
                          <a:spcPct val="115000"/>
                        </a:lnSpc>
                        <a:spcBef>
                          <a:spcPts val="0"/>
                        </a:spcBef>
                        <a:spcAft>
                          <a:spcPts val="0"/>
                        </a:spcAft>
                        <a:buNone/>
                      </a:pPr>
                      <a:r>
                        <a:rPr lang="en" sz="1300"/>
                        <a:t>0.23</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300"/>
                        <a:t>0.185</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01850">
                <a:tc>
                  <a:txBody>
                    <a:bodyPr/>
                    <a:lstStyle/>
                    <a:p>
                      <a:pPr indent="0" lvl="0" marL="0" rtl="0" algn="l">
                        <a:lnSpc>
                          <a:spcPct val="115000"/>
                        </a:lnSpc>
                        <a:spcBef>
                          <a:spcPts val="0"/>
                        </a:spcBef>
                        <a:spcAft>
                          <a:spcPts val="0"/>
                        </a:spcAft>
                        <a:buNone/>
                      </a:pPr>
                      <a:r>
                        <a:rPr b="1" lang="en" sz="1300"/>
                        <a:t>Validation Loss</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lang="en" sz="1300"/>
                        <a:t>2.4</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3C47D"/>
                    </a:solidFill>
                  </a:tcPr>
                </a:tc>
                <a:tc>
                  <a:txBody>
                    <a:bodyPr/>
                    <a:lstStyle/>
                    <a:p>
                      <a:pPr indent="0" lvl="0" marL="0" rtl="0" algn="l">
                        <a:lnSpc>
                          <a:spcPct val="115000"/>
                        </a:lnSpc>
                        <a:spcBef>
                          <a:spcPts val="0"/>
                        </a:spcBef>
                        <a:spcAft>
                          <a:spcPts val="0"/>
                        </a:spcAft>
                        <a:buNone/>
                      </a:pPr>
                      <a:r>
                        <a:rPr lang="en" sz="1300"/>
                        <a:t>3.6</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lang="en" sz="1300"/>
                        <a:t>4.1</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301850">
                <a:tc>
                  <a:txBody>
                    <a:bodyPr/>
                    <a:lstStyle/>
                    <a:p>
                      <a:pPr indent="0" lvl="0" marL="0" rtl="0" algn="l">
                        <a:lnSpc>
                          <a:spcPct val="115000"/>
                        </a:lnSpc>
                        <a:spcBef>
                          <a:spcPts val="0"/>
                        </a:spcBef>
                        <a:spcAft>
                          <a:spcPts val="0"/>
                        </a:spcAft>
                        <a:buNone/>
                      </a:pPr>
                      <a:r>
                        <a:rPr b="1" lang="en" sz="1300"/>
                        <a:t>Model Size (MB)</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300"/>
                        <a:t>~83</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 sz="1300"/>
                        <a:t>~35</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3C47D"/>
                    </a:solidFill>
                  </a:tcPr>
                </a:tc>
                <a:tc>
                  <a:txBody>
                    <a:bodyPr/>
                    <a:lstStyle/>
                    <a:p>
                      <a:pPr indent="0" lvl="0" marL="0" rtl="0" algn="l">
                        <a:lnSpc>
                          <a:spcPct val="115000"/>
                        </a:lnSpc>
                        <a:spcBef>
                          <a:spcPts val="0"/>
                        </a:spcBef>
                        <a:spcAft>
                          <a:spcPts val="0"/>
                        </a:spcAft>
                        <a:buNone/>
                      </a:pPr>
                      <a:r>
                        <a:rPr lang="en" sz="1300"/>
                        <a:t>~7</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548800">
                <a:tc>
                  <a:txBody>
                    <a:bodyPr/>
                    <a:lstStyle/>
                    <a:p>
                      <a:pPr indent="0" lvl="0" marL="0" rtl="0" algn="l">
                        <a:lnSpc>
                          <a:spcPct val="115000"/>
                        </a:lnSpc>
                        <a:spcBef>
                          <a:spcPts val="0"/>
                        </a:spcBef>
                        <a:spcAft>
                          <a:spcPts val="0"/>
                        </a:spcAft>
                        <a:buNone/>
                      </a:pPr>
                      <a:r>
                        <a:rPr b="1" lang="en" sz="1300"/>
                        <a:t>Inference Speed (ms/img)</a:t>
                      </a:r>
                      <a:endParaRPr b="1"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lang="en" sz="1300"/>
                        <a:t>~8.2</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lang="en" sz="1300"/>
                        <a:t>~6.5</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3C47D"/>
                    </a:solidFill>
                  </a:tcPr>
                </a:tc>
                <a:tc>
                  <a:txBody>
                    <a:bodyPr/>
                    <a:lstStyle/>
                    <a:p>
                      <a:pPr indent="0" lvl="0" marL="0" rtl="0" algn="l">
                        <a:lnSpc>
                          <a:spcPct val="115000"/>
                        </a:lnSpc>
                        <a:spcBef>
                          <a:spcPts val="0"/>
                        </a:spcBef>
                        <a:spcAft>
                          <a:spcPts val="0"/>
                        </a:spcAft>
                        <a:buNone/>
                      </a:pPr>
                      <a:r>
                        <a:rPr lang="en" sz="1300"/>
                        <a:t>~3.8</a:t>
                      </a:r>
                      <a:endParaRPr sz="13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bl>
          </a:graphicData>
        </a:graphic>
      </p:graphicFrame>
      <p:sp>
        <p:nvSpPr>
          <p:cNvPr id="126" name="Google Shape;126;p24"/>
          <p:cNvSpPr txBox="1"/>
          <p:nvPr/>
        </p:nvSpPr>
        <p:spPr>
          <a:xfrm>
            <a:off x="656100" y="3319350"/>
            <a:ext cx="7831800" cy="106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For </a:t>
            </a:r>
            <a:r>
              <a:rPr b="1" lang="en">
                <a:solidFill>
                  <a:schemeClr val="dk1"/>
                </a:solidFill>
                <a:latin typeface="Times New Roman"/>
                <a:ea typeface="Times New Roman"/>
                <a:cs typeface="Times New Roman"/>
                <a:sym typeface="Times New Roman"/>
              </a:rPr>
              <a:t>accuracy-related metrics</a:t>
            </a:r>
            <a:r>
              <a:rPr lang="en">
                <a:solidFill>
                  <a:schemeClr val="dk1"/>
                </a:solidFill>
                <a:latin typeface="Times New Roman"/>
                <a:ea typeface="Times New Roman"/>
                <a:cs typeface="Times New Roman"/>
                <a:sym typeface="Times New Roman"/>
              </a:rPr>
              <a:t> (Precision, Recall, mAP50, Loss): </a:t>
            </a:r>
            <a:r>
              <a:rPr b="1" lang="en">
                <a:solidFill>
                  <a:schemeClr val="dk1"/>
                </a:solidFill>
                <a:latin typeface="Times New Roman"/>
                <a:ea typeface="Times New Roman"/>
                <a:cs typeface="Times New Roman"/>
                <a:sym typeface="Times New Roman"/>
              </a:rPr>
              <a:t>YOLOv8m</a:t>
            </a:r>
            <a:r>
              <a:rPr lang="en">
                <a:solidFill>
                  <a:schemeClr val="dk1"/>
                </a:solidFill>
                <a:latin typeface="Times New Roman"/>
                <a:ea typeface="Times New Roman"/>
                <a:cs typeface="Times New Roman"/>
                <a:sym typeface="Times New Roman"/>
              </a:rPr>
              <a:t> wins across the board.</a:t>
            </a:r>
            <a:endParaRPr>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For </a:t>
            </a:r>
            <a:r>
              <a:rPr b="1" lang="en">
                <a:solidFill>
                  <a:schemeClr val="dk1"/>
                </a:solidFill>
                <a:latin typeface="Times New Roman"/>
                <a:ea typeface="Times New Roman"/>
                <a:cs typeface="Times New Roman"/>
                <a:sym typeface="Times New Roman"/>
              </a:rPr>
              <a:t>efficiency</a:t>
            </a:r>
            <a:r>
              <a:rPr lang="en">
                <a:solidFill>
                  <a:schemeClr val="dk1"/>
                </a:solidFill>
                <a:latin typeface="Times New Roman"/>
                <a:ea typeface="Times New Roman"/>
                <a:cs typeface="Times New Roman"/>
                <a:sym typeface="Times New Roman"/>
              </a:rPr>
              <a:t> (Model size and speed): </a:t>
            </a:r>
            <a:r>
              <a:rPr b="1" lang="en">
                <a:solidFill>
                  <a:schemeClr val="dk1"/>
                </a:solidFill>
                <a:latin typeface="Times New Roman"/>
                <a:ea typeface="Times New Roman"/>
                <a:cs typeface="Times New Roman"/>
                <a:sym typeface="Times New Roman"/>
              </a:rPr>
              <a:t>YOLOv8n</a:t>
            </a:r>
            <a:r>
              <a:rPr lang="en">
                <a:solidFill>
                  <a:schemeClr val="dk1"/>
                </a:solidFill>
                <a:latin typeface="Times New Roman"/>
                <a:ea typeface="Times New Roman"/>
                <a:cs typeface="Times New Roman"/>
                <a:sym typeface="Times New Roman"/>
              </a:rPr>
              <a:t> dominates with the smallest size and fastest inference.</a:t>
            </a:r>
            <a:endParaRPr>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800">
              <a:solidFill>
                <a:schemeClr val="dk2"/>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2762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2400">
                <a:latin typeface="Times New Roman"/>
                <a:ea typeface="Times New Roman"/>
                <a:cs typeface="Times New Roman"/>
                <a:sym typeface="Times New Roman"/>
              </a:rPr>
              <a:t>Results and Visualization</a:t>
            </a:r>
            <a:endParaRPr b="1" sz="2400">
              <a:latin typeface="Times New Roman"/>
              <a:ea typeface="Times New Roman"/>
              <a:cs typeface="Times New Roman"/>
              <a:sym typeface="Times New Roman"/>
            </a:endParaRPr>
          </a:p>
          <a:p>
            <a:pPr indent="0" lvl="0" marL="0" rtl="0" algn="l">
              <a:spcBef>
                <a:spcPts val="1200"/>
              </a:spcBef>
              <a:spcAft>
                <a:spcPts val="0"/>
              </a:spcAft>
              <a:buNone/>
            </a:pPr>
            <a:r>
              <a:t/>
            </a:r>
            <a:endParaRPr sz="2400">
              <a:latin typeface="Times New Roman"/>
              <a:ea typeface="Times New Roman"/>
              <a:cs typeface="Times New Roman"/>
              <a:sym typeface="Times New Roman"/>
            </a:endParaRPr>
          </a:p>
        </p:txBody>
      </p:sp>
      <p:pic>
        <p:nvPicPr>
          <p:cNvPr id="132" name="Google Shape;132;p25" title="val_batch2_pred.jpg"/>
          <p:cNvPicPr preferRelativeResize="0"/>
          <p:nvPr/>
        </p:nvPicPr>
        <p:blipFill>
          <a:blip r:embed="rId3">
            <a:alphaModFix/>
          </a:blip>
          <a:stretch>
            <a:fillRect/>
          </a:stretch>
        </p:blipFill>
        <p:spPr>
          <a:xfrm>
            <a:off x="828250" y="1017725"/>
            <a:ext cx="7375277" cy="39887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6" title="sample.png"/>
          <p:cNvPicPr preferRelativeResize="0"/>
          <p:nvPr/>
        </p:nvPicPr>
        <p:blipFill>
          <a:blip r:embed="rId3">
            <a:alphaModFix/>
          </a:blip>
          <a:stretch>
            <a:fillRect/>
          </a:stretch>
        </p:blipFill>
        <p:spPr>
          <a:xfrm>
            <a:off x="873725" y="77225"/>
            <a:ext cx="6867726" cy="4669526"/>
          </a:xfrm>
          <a:prstGeom prst="rect">
            <a:avLst/>
          </a:prstGeom>
          <a:noFill/>
          <a:ln>
            <a:noFill/>
          </a:ln>
        </p:spPr>
      </p:pic>
      <p:sp>
        <p:nvSpPr>
          <p:cNvPr id="138" name="Google Shape;138;p26"/>
          <p:cNvSpPr txBox="1"/>
          <p:nvPr/>
        </p:nvSpPr>
        <p:spPr>
          <a:xfrm>
            <a:off x="2847300" y="4806725"/>
            <a:ext cx="3138300" cy="26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Sample validated image</a:t>
            </a:r>
            <a:endParaRPr b="1" sz="180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7"/>
          <p:cNvSpPr txBox="1"/>
          <p:nvPr/>
        </p:nvSpPr>
        <p:spPr>
          <a:xfrm>
            <a:off x="2856925" y="4421875"/>
            <a:ext cx="3138300" cy="26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Times New Roman"/>
                <a:ea typeface="Times New Roman"/>
                <a:cs typeface="Times New Roman"/>
                <a:sym typeface="Times New Roman"/>
              </a:rPr>
              <a:t>Sample validated images</a:t>
            </a:r>
            <a:endParaRPr b="1" sz="1800">
              <a:solidFill>
                <a:schemeClr val="dk1"/>
              </a:solidFill>
              <a:latin typeface="Times New Roman"/>
              <a:ea typeface="Times New Roman"/>
              <a:cs typeface="Times New Roman"/>
              <a:sym typeface="Times New Roman"/>
            </a:endParaRPr>
          </a:p>
        </p:txBody>
      </p:sp>
      <p:pic>
        <p:nvPicPr>
          <p:cNvPr id="144" name="Google Shape;144;p27" title="vit.png"/>
          <p:cNvPicPr preferRelativeResize="0"/>
          <p:nvPr/>
        </p:nvPicPr>
        <p:blipFill>
          <a:blip r:embed="rId3">
            <a:alphaModFix/>
          </a:blip>
          <a:stretch>
            <a:fillRect/>
          </a:stretch>
        </p:blipFill>
        <p:spPr>
          <a:xfrm>
            <a:off x="210125" y="817250"/>
            <a:ext cx="4042450" cy="3229225"/>
          </a:xfrm>
          <a:prstGeom prst="rect">
            <a:avLst/>
          </a:prstGeom>
          <a:noFill/>
          <a:ln>
            <a:noFill/>
          </a:ln>
        </p:spPr>
      </p:pic>
      <p:pic>
        <p:nvPicPr>
          <p:cNvPr id="145" name="Google Shape;145;p27" title="vit 2.png"/>
          <p:cNvPicPr preferRelativeResize="0"/>
          <p:nvPr/>
        </p:nvPicPr>
        <p:blipFill>
          <a:blip r:embed="rId4">
            <a:alphaModFix/>
          </a:blip>
          <a:stretch>
            <a:fillRect/>
          </a:stretch>
        </p:blipFill>
        <p:spPr>
          <a:xfrm>
            <a:off x="4598950" y="677375"/>
            <a:ext cx="4392650" cy="3508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8"/>
          <p:cNvSpPr txBox="1"/>
          <p:nvPr>
            <p:ph idx="1" type="body"/>
          </p:nvPr>
        </p:nvSpPr>
        <p:spPr>
          <a:xfrm>
            <a:off x="311700" y="0"/>
            <a:ext cx="8520600" cy="5143500"/>
          </a:xfrm>
          <a:prstGeom prst="rect">
            <a:avLst/>
          </a:prstGeom>
          <a:noFill/>
          <a:ln>
            <a:noFill/>
          </a:ln>
        </p:spPr>
        <p:txBody>
          <a:bodyPr anchorCtr="0" anchor="ctr" bIns="91425" lIns="91425" spcFirstLastPara="1" rIns="91425" wrap="square" tIns="91425">
            <a:normAutofit/>
          </a:bodyPr>
          <a:lstStyle/>
          <a:p>
            <a:pPr indent="0" lvl="0" marL="0" rtl="0" algn="ctr">
              <a:lnSpc>
                <a:spcPct val="115000"/>
              </a:lnSpc>
              <a:spcBef>
                <a:spcPts val="0"/>
              </a:spcBef>
              <a:spcAft>
                <a:spcPts val="1200"/>
              </a:spcAft>
              <a:buSzPts val="1800"/>
              <a:buNone/>
            </a:pPr>
            <a:r>
              <a:rPr lang="en" sz="7200">
                <a:latin typeface="Anton"/>
                <a:ea typeface="Anton"/>
                <a:cs typeface="Anton"/>
                <a:sym typeface="Anton"/>
              </a:rPr>
              <a:t>Thank</a:t>
            </a:r>
            <a:br>
              <a:rPr lang="en" sz="7200">
                <a:latin typeface="Anton"/>
                <a:ea typeface="Anton"/>
                <a:cs typeface="Anton"/>
                <a:sym typeface="Anton"/>
              </a:rPr>
            </a:br>
            <a:r>
              <a:rPr lang="en" sz="7200">
                <a:latin typeface="Anton"/>
                <a:ea typeface="Anton"/>
                <a:cs typeface="Anton"/>
                <a:sym typeface="Anton"/>
              </a:rPr>
              <a:t>You</a:t>
            </a:r>
            <a:endParaRPr sz="7200">
              <a:latin typeface="Anton"/>
              <a:ea typeface="Anton"/>
              <a:cs typeface="Anton"/>
              <a:sym typeface="Anto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nvSpPr>
        <p:spPr>
          <a:xfrm>
            <a:off x="311700" y="275925"/>
            <a:ext cx="7650000" cy="55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Clr>
                <a:schemeClr val="dk1"/>
              </a:buClr>
              <a:buSzPts val="1100"/>
              <a:buFont typeface="Arial"/>
              <a:buNone/>
            </a:pPr>
            <a:r>
              <a:rPr b="1" lang="en" sz="2400">
                <a:solidFill>
                  <a:schemeClr val="dk1"/>
                </a:solidFill>
                <a:latin typeface="Times New Roman"/>
                <a:ea typeface="Times New Roman"/>
                <a:cs typeface="Times New Roman"/>
                <a:sym typeface="Times New Roman"/>
              </a:rPr>
              <a:t>Introduction to </a:t>
            </a:r>
            <a:r>
              <a:rPr b="1" lang="en" sz="2400">
                <a:solidFill>
                  <a:schemeClr val="dk1"/>
                </a:solidFill>
                <a:latin typeface="Times New Roman"/>
                <a:ea typeface="Times New Roman"/>
                <a:cs typeface="Times New Roman"/>
                <a:sym typeface="Times New Roman"/>
              </a:rPr>
              <a:t>YOLO v8 for Object Detection</a:t>
            </a:r>
            <a:endParaRPr sz="2400">
              <a:solidFill>
                <a:schemeClr val="dk2"/>
              </a:solidFill>
              <a:latin typeface="Times New Roman"/>
              <a:ea typeface="Times New Roman"/>
              <a:cs typeface="Times New Roman"/>
              <a:sym typeface="Times New Roman"/>
            </a:endParaRPr>
          </a:p>
        </p:txBody>
      </p:sp>
      <p:sp>
        <p:nvSpPr>
          <p:cNvPr id="62" name="Google Shape;62;p14"/>
          <p:cNvSpPr txBox="1"/>
          <p:nvPr/>
        </p:nvSpPr>
        <p:spPr>
          <a:xfrm>
            <a:off x="311700" y="798000"/>
            <a:ext cx="8363400" cy="373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t/>
            </a:r>
            <a:endParaRPr b="1" sz="18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YOLO v8 (You Only Look Once) is a state-of-the-art deep learning model for real-time object detection. It balances speed and accuracy, making it ideal for applications like autonomous driving, surveillance, and robotics.</a:t>
            </a:r>
            <a:endParaRPr sz="18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Key Features:</a:t>
            </a:r>
            <a:endParaRPr sz="1800">
              <a:solidFill>
                <a:schemeClr val="dk1"/>
              </a:solidFill>
              <a:latin typeface="Times New Roman"/>
              <a:ea typeface="Times New Roman"/>
              <a:cs typeface="Times New Roman"/>
              <a:sym typeface="Times New Roman"/>
            </a:endParaRPr>
          </a:p>
          <a:p>
            <a:pPr indent="-342900" lvl="0" marL="457200" rtl="0" algn="l">
              <a:lnSpc>
                <a:spcPct val="115000"/>
              </a:lnSpc>
              <a:spcBef>
                <a:spcPts val="1200"/>
              </a:spcBef>
              <a:spcAft>
                <a:spcPts val="0"/>
              </a:spcAft>
              <a:buClr>
                <a:schemeClr val="dk1"/>
              </a:buClr>
              <a:buSzPts val="1800"/>
              <a:buChar char="●"/>
            </a:pPr>
            <a:r>
              <a:rPr b="1" lang="en" sz="1800">
                <a:solidFill>
                  <a:schemeClr val="dk1"/>
                </a:solidFill>
                <a:latin typeface="Times New Roman"/>
                <a:ea typeface="Times New Roman"/>
                <a:cs typeface="Times New Roman"/>
                <a:sym typeface="Times New Roman"/>
              </a:rPr>
              <a:t>High-speed detection</a:t>
            </a:r>
            <a:r>
              <a:rPr lang="en" sz="1800">
                <a:solidFill>
                  <a:schemeClr val="dk1"/>
                </a:solidFill>
                <a:latin typeface="Times New Roman"/>
                <a:ea typeface="Times New Roman"/>
                <a:cs typeface="Times New Roman"/>
                <a:sym typeface="Times New Roman"/>
              </a:rPr>
              <a:t>: Processes images in real time.</a:t>
            </a:r>
            <a:endParaRPr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latin typeface="Times New Roman"/>
                <a:ea typeface="Times New Roman"/>
                <a:cs typeface="Times New Roman"/>
                <a:sym typeface="Times New Roman"/>
              </a:rPr>
              <a:t>Multi-object detection</a:t>
            </a:r>
            <a:r>
              <a:rPr lang="en" sz="1800">
                <a:solidFill>
                  <a:schemeClr val="dk1"/>
                </a:solidFill>
                <a:latin typeface="Times New Roman"/>
                <a:ea typeface="Times New Roman"/>
                <a:cs typeface="Times New Roman"/>
                <a:sym typeface="Times New Roman"/>
              </a:rPr>
              <a:t>: Identifies cars, pedestrians, traffic signs, and obstacles.</a:t>
            </a:r>
            <a:endParaRPr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latin typeface="Times New Roman"/>
                <a:ea typeface="Times New Roman"/>
                <a:cs typeface="Times New Roman"/>
                <a:sym typeface="Times New Roman"/>
              </a:rPr>
              <a:t>Compact and efficient</a:t>
            </a:r>
            <a:r>
              <a:rPr lang="en" sz="1800">
                <a:solidFill>
                  <a:schemeClr val="dk1"/>
                </a:solidFill>
                <a:latin typeface="Times New Roman"/>
                <a:ea typeface="Times New Roman"/>
                <a:cs typeface="Times New Roman"/>
                <a:sym typeface="Times New Roman"/>
              </a:rPr>
              <a:t>: Optimized for edge devices and real-world applications.</a:t>
            </a:r>
            <a:endParaRPr sz="1800">
              <a:solidFill>
                <a:schemeClr val="dk1"/>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2100"/>
              <a:buFont typeface="Arial"/>
              <a:buNone/>
            </a:pPr>
            <a:r>
              <a:t/>
            </a:r>
            <a:endParaRPr b="1" sz="1800">
              <a:solidFill>
                <a:schemeClr val="dk2"/>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2762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sz="2400">
                <a:latin typeface="Times New Roman"/>
                <a:ea typeface="Times New Roman"/>
                <a:cs typeface="Times New Roman"/>
                <a:sym typeface="Times New Roman"/>
              </a:rPr>
              <a:t>Berkeley DeepDrive (BDD100K) Dataset</a:t>
            </a:r>
            <a:endParaRPr sz="2400">
              <a:latin typeface="Times New Roman"/>
              <a:ea typeface="Times New Roman"/>
              <a:cs typeface="Times New Roman"/>
              <a:sym typeface="Times New Roman"/>
            </a:endParaRPr>
          </a:p>
        </p:txBody>
      </p:sp>
      <p:sp>
        <p:nvSpPr>
          <p:cNvPr id="68" name="Google Shape;68;p15"/>
          <p:cNvSpPr txBox="1"/>
          <p:nvPr>
            <p:ph idx="1" type="body"/>
          </p:nvPr>
        </p:nvSpPr>
        <p:spPr>
          <a:xfrm>
            <a:off x="311700" y="1123250"/>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The BDD100K dataset is one of the largest and most diverse datasets for autonomous driving. It contains 100,000 driving videos and annotated images collected from various environments, including highways, urban streets, and rural roads.</a:t>
            </a:r>
            <a:endParaRPr>
              <a:solidFill>
                <a:schemeClr val="dk1"/>
              </a:solidFill>
              <a:latin typeface="Times New Roman"/>
              <a:ea typeface="Times New Roman"/>
              <a:cs typeface="Times New Roman"/>
              <a:sym typeface="Times New Roman"/>
            </a:endParaRPr>
          </a:p>
          <a:p>
            <a:pPr indent="0" lvl="0" marL="0" rtl="0" algn="l">
              <a:spcBef>
                <a:spcPts val="1400"/>
              </a:spcBef>
              <a:spcAft>
                <a:spcPts val="0"/>
              </a:spcAft>
              <a:buClr>
                <a:schemeClr val="dk1"/>
              </a:buClr>
              <a:buSzPts val="1100"/>
              <a:buFont typeface="Arial"/>
              <a:buNone/>
            </a:pPr>
            <a:r>
              <a:rPr b="1" lang="en">
                <a:solidFill>
                  <a:schemeClr val="dk1"/>
                </a:solidFill>
                <a:latin typeface="Times New Roman"/>
                <a:ea typeface="Times New Roman"/>
                <a:cs typeface="Times New Roman"/>
                <a:sym typeface="Times New Roman"/>
              </a:rPr>
              <a:t>Why BDD100K for YOLO v8 Training?</a:t>
            </a:r>
            <a:endParaRPr b="1">
              <a:solidFill>
                <a:schemeClr val="dk1"/>
              </a:solidFill>
              <a:latin typeface="Times New Roman"/>
              <a:ea typeface="Times New Roman"/>
              <a:cs typeface="Times New Roman"/>
              <a:sym typeface="Times New Roman"/>
            </a:endParaRPr>
          </a:p>
          <a:p>
            <a:pPr indent="-342900" lvl="0" marL="457200" rtl="0" algn="l">
              <a:spcBef>
                <a:spcPts val="1200"/>
              </a:spcBef>
              <a:spcAft>
                <a:spcPts val="0"/>
              </a:spcAft>
              <a:buClr>
                <a:schemeClr val="dk1"/>
              </a:buClr>
              <a:buSzPts val="1800"/>
              <a:buChar char="●"/>
            </a:pPr>
            <a:r>
              <a:rPr lang="en">
                <a:solidFill>
                  <a:schemeClr val="dk1"/>
                </a:solidFill>
                <a:latin typeface="Times New Roman"/>
                <a:ea typeface="Times New Roman"/>
                <a:cs typeface="Times New Roman"/>
                <a:sym typeface="Times New Roman"/>
              </a:rPr>
              <a:t>Diverse Data: Covers different weather conditions, lighting, and traffic scenarios.</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Char char="●"/>
            </a:pPr>
            <a:r>
              <a:rPr lang="en">
                <a:solidFill>
                  <a:schemeClr val="dk1"/>
                </a:solidFill>
                <a:latin typeface="Times New Roman"/>
                <a:ea typeface="Times New Roman"/>
                <a:cs typeface="Times New Roman"/>
                <a:sym typeface="Times New Roman"/>
              </a:rPr>
              <a:t>Rich Annotations: Includes labels for cars, pedestrians, traffic signs, signals, and obstacles.</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Char char="●"/>
            </a:pPr>
            <a:r>
              <a:rPr lang="en">
                <a:solidFill>
                  <a:schemeClr val="dk1"/>
                </a:solidFill>
                <a:latin typeface="Times New Roman"/>
                <a:ea typeface="Times New Roman"/>
                <a:cs typeface="Times New Roman"/>
                <a:sym typeface="Times New Roman"/>
              </a:rPr>
              <a:t>Real-World Relevance: Helps train YOLO v8 for accurate object detection in real driving conditions.</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Char char="●"/>
            </a:pPr>
            <a:r>
              <a:rPr lang="en">
                <a:solidFill>
                  <a:schemeClr val="dk1"/>
                </a:solidFill>
                <a:latin typeface="Times New Roman"/>
                <a:ea typeface="Times New Roman"/>
                <a:cs typeface="Times New Roman"/>
                <a:sym typeface="Times New Roman"/>
              </a:rPr>
              <a:t>High-Quality Bounding Boxes: Ensures precise localization of objects.</a:t>
            </a:r>
            <a:endParaRPr>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idx="1" type="body"/>
          </p:nvPr>
        </p:nvSpPr>
        <p:spPr>
          <a:xfrm>
            <a:off x="311700" y="459250"/>
            <a:ext cx="8520600" cy="4109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We are using a small subset of BDD100k Data : image count </a:t>
            </a:r>
            <a:r>
              <a:rPr b="1" lang="en">
                <a:solidFill>
                  <a:srgbClr val="000000"/>
                </a:solidFill>
                <a:latin typeface="Times New Roman"/>
                <a:ea typeface="Times New Roman"/>
                <a:cs typeface="Times New Roman"/>
                <a:sym typeface="Times New Roman"/>
              </a:rPr>
              <a:t>3458</a:t>
            </a:r>
            <a:endParaRPr b="1">
              <a:solidFill>
                <a:srgbClr val="000000"/>
              </a:solidFill>
              <a:latin typeface="Times New Roman"/>
              <a:ea typeface="Times New Roman"/>
              <a:cs typeface="Times New Roman"/>
              <a:sym typeface="Times New Roman"/>
            </a:endParaRPr>
          </a:p>
        </p:txBody>
      </p:sp>
      <p:pic>
        <p:nvPicPr>
          <p:cNvPr id="74" name="Google Shape;74;p16" title="output.png"/>
          <p:cNvPicPr preferRelativeResize="0"/>
          <p:nvPr/>
        </p:nvPicPr>
        <p:blipFill>
          <a:blip r:embed="rId3">
            <a:alphaModFix/>
          </a:blip>
          <a:stretch>
            <a:fillRect/>
          </a:stretch>
        </p:blipFill>
        <p:spPr>
          <a:xfrm>
            <a:off x="1399300" y="1060450"/>
            <a:ext cx="5619449" cy="38520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2837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Times New Roman"/>
                <a:ea typeface="Times New Roman"/>
                <a:cs typeface="Times New Roman"/>
                <a:sym typeface="Times New Roman"/>
              </a:rPr>
              <a:t>Sample images</a:t>
            </a:r>
            <a:endParaRPr b="1">
              <a:latin typeface="Times New Roman"/>
              <a:ea typeface="Times New Roman"/>
              <a:cs typeface="Times New Roman"/>
              <a:sym typeface="Times New Roman"/>
            </a:endParaRPr>
          </a:p>
        </p:txBody>
      </p:sp>
      <p:pic>
        <p:nvPicPr>
          <p:cNvPr id="80" name="Google Shape;80;p17" title="1c9e96a7-bfd4d2f9.jpg"/>
          <p:cNvPicPr preferRelativeResize="0"/>
          <p:nvPr/>
        </p:nvPicPr>
        <p:blipFill>
          <a:blip r:embed="rId3">
            <a:alphaModFix/>
          </a:blip>
          <a:stretch>
            <a:fillRect/>
          </a:stretch>
        </p:blipFill>
        <p:spPr>
          <a:xfrm>
            <a:off x="4951988" y="1060450"/>
            <a:ext cx="2862602" cy="1798700"/>
          </a:xfrm>
          <a:prstGeom prst="rect">
            <a:avLst/>
          </a:prstGeom>
          <a:noFill/>
          <a:ln>
            <a:noFill/>
          </a:ln>
        </p:spPr>
      </p:pic>
      <p:pic>
        <p:nvPicPr>
          <p:cNvPr id="81" name="Google Shape;81;p17" title="1c73e4c3-df4ed8b5.jpg"/>
          <p:cNvPicPr preferRelativeResize="0"/>
          <p:nvPr/>
        </p:nvPicPr>
        <p:blipFill>
          <a:blip r:embed="rId4">
            <a:alphaModFix/>
          </a:blip>
          <a:stretch>
            <a:fillRect/>
          </a:stretch>
        </p:blipFill>
        <p:spPr>
          <a:xfrm>
            <a:off x="1298775" y="1060450"/>
            <a:ext cx="2862598" cy="1844876"/>
          </a:xfrm>
          <a:prstGeom prst="rect">
            <a:avLst/>
          </a:prstGeom>
          <a:noFill/>
          <a:ln>
            <a:noFill/>
          </a:ln>
        </p:spPr>
      </p:pic>
      <p:pic>
        <p:nvPicPr>
          <p:cNvPr id="82" name="Google Shape;82;p17" title="1bf11497-053831cc.jpg"/>
          <p:cNvPicPr preferRelativeResize="0"/>
          <p:nvPr/>
        </p:nvPicPr>
        <p:blipFill>
          <a:blip r:embed="rId5">
            <a:alphaModFix/>
          </a:blip>
          <a:stretch>
            <a:fillRect/>
          </a:stretch>
        </p:blipFill>
        <p:spPr>
          <a:xfrm>
            <a:off x="1298788" y="3063125"/>
            <a:ext cx="2862550" cy="1610201"/>
          </a:xfrm>
          <a:prstGeom prst="rect">
            <a:avLst/>
          </a:prstGeom>
          <a:noFill/>
          <a:ln>
            <a:noFill/>
          </a:ln>
        </p:spPr>
      </p:pic>
      <p:pic>
        <p:nvPicPr>
          <p:cNvPr id="83" name="Google Shape;83;p17" title="1bf11497-1be3f35a.jpg"/>
          <p:cNvPicPr preferRelativeResize="0"/>
          <p:nvPr/>
        </p:nvPicPr>
        <p:blipFill>
          <a:blip r:embed="rId6">
            <a:alphaModFix/>
          </a:blip>
          <a:stretch>
            <a:fillRect/>
          </a:stretch>
        </p:blipFill>
        <p:spPr>
          <a:xfrm>
            <a:off x="4982613" y="3063125"/>
            <a:ext cx="2862598" cy="161020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2762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Preprocessing </a:t>
            </a:r>
            <a:endParaRPr b="1" sz="2400">
              <a:latin typeface="Times New Roman"/>
              <a:ea typeface="Times New Roman"/>
              <a:cs typeface="Times New Roman"/>
              <a:sym typeface="Times New Roman"/>
            </a:endParaRPr>
          </a:p>
        </p:txBody>
      </p:sp>
      <p:sp>
        <p:nvSpPr>
          <p:cNvPr id="89" name="Google Shape;89;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We are processing Labels from original dataset as they are in json </a:t>
            </a:r>
            <a:r>
              <a:rPr lang="en">
                <a:solidFill>
                  <a:schemeClr val="dk1"/>
                </a:solidFill>
                <a:latin typeface="Times New Roman"/>
                <a:ea typeface="Times New Roman"/>
                <a:cs typeface="Times New Roman"/>
                <a:sym typeface="Times New Roman"/>
              </a:rPr>
              <a:t>format</a:t>
            </a:r>
            <a:r>
              <a:rPr lang="en">
                <a:solidFill>
                  <a:schemeClr val="dk1"/>
                </a:solidFill>
                <a:latin typeface="Times New Roman"/>
                <a:ea typeface="Times New Roman"/>
                <a:cs typeface="Times New Roman"/>
                <a:sym typeface="Times New Roman"/>
              </a:rPr>
              <a:t> while YOLO takes </a:t>
            </a:r>
            <a:r>
              <a:rPr lang="en">
                <a:solidFill>
                  <a:schemeClr val="dk1"/>
                </a:solidFill>
                <a:latin typeface="Times New Roman"/>
                <a:ea typeface="Times New Roman"/>
                <a:cs typeface="Times New Roman"/>
                <a:sym typeface="Times New Roman"/>
              </a:rPr>
              <a:t>labels in txt format</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For error proof conversion we are converting json to xml before converting it to txt format</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The conversion pipeline look like this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pic>
        <p:nvPicPr>
          <p:cNvPr id="90" name="Google Shape;90;p18" title="Blank diagram (13).png"/>
          <p:cNvPicPr preferRelativeResize="0"/>
          <p:nvPr/>
        </p:nvPicPr>
        <p:blipFill rotWithShape="1">
          <a:blip r:embed="rId3">
            <a:alphaModFix/>
          </a:blip>
          <a:srcRect b="26788" l="9810" r="8161" t="26615"/>
          <a:stretch/>
        </p:blipFill>
        <p:spPr>
          <a:xfrm>
            <a:off x="1558625" y="2693950"/>
            <a:ext cx="5581427" cy="22609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2762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JSON to XML</a:t>
            </a:r>
            <a:endParaRPr b="1" sz="2400">
              <a:latin typeface="Times New Roman"/>
              <a:ea typeface="Times New Roman"/>
              <a:cs typeface="Times New Roman"/>
              <a:sym typeface="Times New Roman"/>
            </a:endParaRPr>
          </a:p>
        </p:txBody>
      </p:sp>
      <p:pic>
        <p:nvPicPr>
          <p:cNvPr id="96" name="Google Shape;96;p19" title="Blank diagram (14).png"/>
          <p:cNvPicPr preferRelativeResize="0"/>
          <p:nvPr/>
        </p:nvPicPr>
        <p:blipFill rotWithShape="1">
          <a:blip r:embed="rId3">
            <a:alphaModFix/>
          </a:blip>
          <a:srcRect b="11519" l="7659" r="2014" t="15896"/>
          <a:stretch/>
        </p:blipFill>
        <p:spPr>
          <a:xfrm>
            <a:off x="611875" y="1060450"/>
            <a:ext cx="8131948" cy="3771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2762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XML to TXT</a:t>
            </a:r>
            <a:endParaRPr b="1" sz="2400">
              <a:latin typeface="Times New Roman"/>
              <a:ea typeface="Times New Roman"/>
              <a:cs typeface="Times New Roman"/>
              <a:sym typeface="Times New Roman"/>
            </a:endParaRPr>
          </a:p>
        </p:txBody>
      </p:sp>
      <p:pic>
        <p:nvPicPr>
          <p:cNvPr id="102" name="Google Shape;102;p20" title="Blank diagram (15).png"/>
          <p:cNvPicPr preferRelativeResize="0"/>
          <p:nvPr/>
        </p:nvPicPr>
        <p:blipFill rotWithShape="1">
          <a:blip r:embed="rId3">
            <a:alphaModFix/>
          </a:blip>
          <a:srcRect b="7864" l="3608" r="5721" t="8474"/>
          <a:stretch/>
        </p:blipFill>
        <p:spPr>
          <a:xfrm>
            <a:off x="131575" y="1281875"/>
            <a:ext cx="8880850" cy="324085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idx="1" type="body"/>
          </p:nvPr>
        </p:nvSpPr>
        <p:spPr>
          <a:xfrm>
            <a:off x="311700" y="4300200"/>
            <a:ext cx="8520600" cy="50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000">
                <a:solidFill>
                  <a:schemeClr val="dk1"/>
                </a:solidFill>
              </a:rPr>
              <a:t>Labeled Image with bounding box </a:t>
            </a:r>
            <a:endParaRPr sz="2000">
              <a:solidFill>
                <a:schemeClr val="dk1"/>
              </a:solidFill>
            </a:endParaRPr>
          </a:p>
        </p:txBody>
      </p:sp>
      <p:pic>
        <p:nvPicPr>
          <p:cNvPr id="108" name="Google Shape;108;p21" title="sample_with_boxes.jpg"/>
          <p:cNvPicPr preferRelativeResize="0"/>
          <p:nvPr/>
        </p:nvPicPr>
        <p:blipFill>
          <a:blip r:embed="rId3">
            <a:alphaModFix/>
          </a:blip>
          <a:stretch>
            <a:fillRect/>
          </a:stretch>
        </p:blipFill>
        <p:spPr>
          <a:xfrm>
            <a:off x="1045825" y="117575"/>
            <a:ext cx="7052349" cy="3966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